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7" r:id="rId1"/>
  </p:sldMasterIdLst>
  <p:sldIdLst>
    <p:sldId id="256" r:id="rId2"/>
    <p:sldId id="310" r:id="rId3"/>
    <p:sldId id="311" r:id="rId4"/>
    <p:sldId id="267" r:id="rId5"/>
    <p:sldId id="264" r:id="rId6"/>
    <p:sldId id="263" r:id="rId7"/>
    <p:sldId id="298" r:id="rId8"/>
    <p:sldId id="308" r:id="rId9"/>
    <p:sldId id="299" r:id="rId10"/>
    <p:sldId id="300" r:id="rId11"/>
    <p:sldId id="302" r:id="rId12"/>
    <p:sldId id="303" r:id="rId13"/>
    <p:sldId id="259" r:id="rId14"/>
    <p:sldId id="293" r:id="rId15"/>
    <p:sldId id="292" r:id="rId16"/>
    <p:sldId id="289" r:id="rId17"/>
    <p:sldId id="328" r:id="rId18"/>
    <p:sldId id="265" r:id="rId19"/>
    <p:sldId id="313" r:id="rId20"/>
    <p:sldId id="269" r:id="rId21"/>
    <p:sldId id="314" r:id="rId22"/>
    <p:sldId id="317" r:id="rId23"/>
    <p:sldId id="316" r:id="rId24"/>
    <p:sldId id="322" r:id="rId25"/>
    <p:sldId id="329" r:id="rId26"/>
    <p:sldId id="324" r:id="rId27"/>
    <p:sldId id="321" r:id="rId28"/>
    <p:sldId id="320" r:id="rId29"/>
    <p:sldId id="325" r:id="rId30"/>
    <p:sldId id="326" r:id="rId31"/>
    <p:sldId id="362" r:id="rId32"/>
    <p:sldId id="271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9" r:id="rId41"/>
    <p:sldId id="340" r:id="rId42"/>
    <p:sldId id="359" r:id="rId43"/>
    <p:sldId id="341" r:id="rId44"/>
    <p:sldId id="342" r:id="rId45"/>
    <p:sldId id="343" r:id="rId46"/>
    <p:sldId id="344" r:id="rId47"/>
    <p:sldId id="345" r:id="rId48"/>
    <p:sldId id="346" r:id="rId49"/>
    <p:sldId id="348" r:id="rId50"/>
    <p:sldId id="272" r:id="rId51"/>
    <p:sldId id="347" r:id="rId52"/>
    <p:sldId id="360" r:id="rId53"/>
    <p:sldId id="361" r:id="rId54"/>
    <p:sldId id="349" r:id="rId55"/>
    <p:sldId id="350" r:id="rId56"/>
    <p:sldId id="352" r:id="rId57"/>
    <p:sldId id="273" r:id="rId58"/>
    <p:sldId id="351" r:id="rId59"/>
    <p:sldId id="354" r:id="rId60"/>
    <p:sldId id="355" r:id="rId61"/>
    <p:sldId id="356" r:id="rId62"/>
    <p:sldId id="357" r:id="rId63"/>
    <p:sldId id="358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1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95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23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964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7253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852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0682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585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833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06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12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29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533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8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0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4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702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826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9654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jpeg"/><Relationship Id="rId4" Type="http://schemas.openxmlformats.org/officeDocument/2006/relationships/image" Target="file:///C:\Users\Olivera\Desktop\BR1_files\IJRI-24-254-g004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file:///C:\Users\Olivera\Desktop\BR1_files\IJRI-24-254-g004.jpg" TargetMode="Externa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4765" y="-1741715"/>
            <a:ext cx="12192000" cy="3248297"/>
          </a:xfrm>
        </p:spPr>
        <p:txBody>
          <a:bodyPr>
            <a:normAutofit/>
          </a:bodyPr>
          <a:lstStyle/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Basical principles </a:t>
            </a:r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periferal nerves and muscles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0765" y="4910667"/>
            <a:ext cx="6400800" cy="1947333"/>
          </a:xfrm>
        </p:spPr>
        <p:txBody>
          <a:bodyPr>
            <a:normAutofit/>
          </a:bodyPr>
          <a:lstStyle/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Session 5</a:t>
            </a:r>
          </a:p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Belgrade ECHC October 15-17, 2021.</a:t>
            </a:r>
          </a:p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Olivera Jovanikic, </a:t>
            </a:r>
          </a:p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MMA,  Neurosurgery Clinic, Belgrade Serbia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7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4252" y="5109124"/>
            <a:ext cx="8534400" cy="1507067"/>
          </a:xfrm>
        </p:spPr>
        <p:txBody>
          <a:bodyPr/>
          <a:lstStyle/>
          <a:p>
            <a:pPr algn="ctr"/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 with surrounding anatomical structures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 descr="H:\Leef Photos\IMG_6307.JPG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/>
          <a:stretch>
            <a:fillRect/>
          </a:stretch>
        </p:blipFill>
        <p:spPr bwMode="auto">
          <a:xfrm>
            <a:off x="6087674" y="141914"/>
            <a:ext cx="6028125" cy="475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2" descr="H:\Leef Photos\IMG_6299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" t="380" r="412" b="18442"/>
          <a:stretch/>
        </p:blipFill>
        <p:spPr bwMode="auto">
          <a:xfrm>
            <a:off x="629348" y="141914"/>
            <a:ext cx="5131372" cy="498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731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4820191"/>
            <a:ext cx="7063804" cy="1879600"/>
          </a:xfrm>
        </p:spPr>
        <p:txBody>
          <a:bodyPr>
            <a:normAutofit/>
          </a:bodyPr>
          <a:lstStyle/>
          <a:p>
            <a:pPr algn="ctr"/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ECHOGENICITY OF FASCICLES AND </a:t>
            </a:r>
          </a:p>
          <a:p>
            <a:pPr algn="ctr"/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EPINEURIUM 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1" descr="C:\Users\Olivera\Desktop\MOJA KNJIGA\uz perifernih nerava\FOTO\IMG_689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" b="15565"/>
          <a:stretch/>
        </p:blipFill>
        <p:spPr bwMode="auto">
          <a:xfrm>
            <a:off x="128016" y="206614"/>
            <a:ext cx="7287768" cy="3761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1" descr="C:\Users\Olivera\Desktop\MOJA KNJIGA\uz perifernih nerava\FOTO\IMG_649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3" t="4912" r="4074" b="29597"/>
          <a:stretch/>
        </p:blipFill>
        <p:spPr bwMode="auto">
          <a:xfrm>
            <a:off x="7434072" y="2660903"/>
            <a:ext cx="4757928" cy="419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1" descr="C:\Users\Olivera\Desktop\MOJA KNJIGA\uz perifernih nerava\FOTO\IMG_6473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29" t="44116" r="29012" b="-30985"/>
          <a:stretch/>
        </p:blipFill>
        <p:spPr bwMode="auto">
          <a:xfrm>
            <a:off x="7053072" y="384562"/>
            <a:ext cx="5138928" cy="3448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911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4738179" cy="20116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CONTINUITY OF THE NERVE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olijo\Desktop\IMAGES\TRAUMA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1" t="16515" r="29671" b="44996"/>
          <a:stretch/>
        </p:blipFill>
        <p:spPr bwMode="auto">
          <a:xfrm>
            <a:off x="684212" y="320041"/>
            <a:ext cx="4725924" cy="3600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" descr="An external file that holds a picture, illustration, etc.&#10;Object name is IJRI-24-254-g004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496" y="206128"/>
            <a:ext cx="3766918" cy="297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2" descr="An external file that holds a picture, illustration, etc.&#10;Object name is IJRI-24-254-g0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789" y="3681192"/>
            <a:ext cx="4201640" cy="297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169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6" y="0"/>
            <a:ext cx="11201400" cy="2281600"/>
          </a:xfrm>
        </p:spPr>
        <p:txBody>
          <a:bodyPr>
            <a:normAutofit fontScale="90000"/>
          </a:bodyPr>
          <a:lstStyle/>
          <a:p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Nerve size: CSA and diameters</a:t>
            </a:r>
            <a:b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Square centimeters</a:t>
            </a:r>
            <a:b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NSI-Nerve Size Index- ratio:</a:t>
            </a:r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tallness to CSA</a:t>
            </a:r>
            <a:b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52470" y="3957387"/>
            <a:ext cx="2535932" cy="820838"/>
          </a:xfrm>
        </p:spPr>
        <p:txBody>
          <a:bodyPr>
            <a:normAutofit/>
          </a:bodyPr>
          <a:lstStyle/>
          <a:p>
            <a:endParaRPr lang="sr-Latn-RS" dirty="0" smtClean="0"/>
          </a:p>
          <a:p>
            <a:endParaRPr lang="ru-RU" dirty="0"/>
          </a:p>
        </p:txBody>
      </p:sp>
      <p:pic>
        <p:nvPicPr>
          <p:cNvPr id="3075" name="Slika 4" descr="C:\Users\Olivera\Desktop\ZA TEKUCI RAD\FOTO\ulnaris gzon oznace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18962" r="11565" b="31073"/>
          <a:stretch>
            <a:fillRect/>
          </a:stretch>
        </p:blipFill>
        <p:spPr bwMode="auto">
          <a:xfrm>
            <a:off x="5514456" y="1864223"/>
            <a:ext cx="6467859" cy="318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F:\SVI UZ\BILCAR DUSANKA\BILCAR DUSANKA KN\29.11.1953_20210224132808_24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22353" r="3715" b="32860"/>
          <a:stretch/>
        </p:blipFill>
        <p:spPr bwMode="auto">
          <a:xfrm>
            <a:off x="5158584" y="4778225"/>
            <a:ext cx="4965700" cy="1993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olijo\Desktop\IMAGES\LONG DIAMETAR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9738" r="12766" b="14060"/>
          <a:stretch/>
        </p:blipFill>
        <p:spPr bwMode="auto">
          <a:xfrm>
            <a:off x="314326" y="2039791"/>
            <a:ext cx="4707255" cy="3393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1635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 r="7323"/>
          <a:stretch>
            <a:fillRect/>
          </a:stretch>
        </p:blipFill>
        <p:spPr bwMode="auto">
          <a:xfrm>
            <a:off x="289560" y="0"/>
            <a:ext cx="3566160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ika 2" descr="C:\Users\Olivera\Desktop\MOJA KNJIGA\uz perifernih nerava\FOTO\IMG_687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335" y="0"/>
            <a:ext cx="6120130" cy="459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1" descr="C:\Users\Olivera\Desktop\MOJA KNJIGA\uz perifernih nerava\FOTO\IMG_646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4"/>
          <a:stretch/>
        </p:blipFill>
        <p:spPr bwMode="auto">
          <a:xfrm>
            <a:off x="118872" y="2667000"/>
            <a:ext cx="6118860" cy="4191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6820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Olivera\Desktop\MOJA KNJIGA\uz perifernih nerava\FOTO\IMG_647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15949"/>
          <a:stretch/>
        </p:blipFill>
        <p:spPr bwMode="auto">
          <a:xfrm>
            <a:off x="0" y="0"/>
            <a:ext cx="6257872" cy="561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C:\Users\Olivera\Desktop\MOJA KNJIGA\uz perifernih nerava\FOTO\IMG_646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1" t="17342" r="17914" b="7573"/>
          <a:stretch/>
        </p:blipFill>
        <p:spPr bwMode="auto">
          <a:xfrm>
            <a:off x="6665976" y="1453896"/>
            <a:ext cx="4828032" cy="5404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289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724" y="1908759"/>
            <a:ext cx="4267201" cy="1520242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4791456"/>
            <a:ext cx="7717536" cy="1879600"/>
          </a:xfrm>
        </p:spPr>
        <p:txBody>
          <a:bodyPr/>
          <a:lstStyle/>
          <a:p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existence and percentage of edema, compression of the nerve(by the muscle, ligament, </a:t>
            </a:r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scar, piece </a:t>
            </a:r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bone , excess bone, abberant artery or vien, arterial or vien thrombosis, cyst, tumor)</a:t>
            </a:r>
            <a:endParaRPr lang="ru-RU" dirty="0"/>
          </a:p>
        </p:txBody>
      </p:sp>
      <p:pic>
        <p:nvPicPr>
          <p:cNvPr id="4" name="Slika 1" descr="C:\Users\Olivera\Desktop\MOJA KNJIGA\uz perifernih nerava\FOTO\IMG_647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919" r="18213" b="16788"/>
          <a:stretch/>
        </p:blipFill>
        <p:spPr bwMode="auto">
          <a:xfrm>
            <a:off x="0" y="1362456"/>
            <a:ext cx="7114031" cy="351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1" descr="H:\Leef Photos\IMG_6328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2" t="6691" r="27966"/>
          <a:stretch>
            <a:fillRect/>
          </a:stretch>
        </p:blipFill>
        <p:spPr bwMode="auto">
          <a:xfrm>
            <a:off x="7911631" y="836712"/>
            <a:ext cx="4142666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783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270" y="-63137"/>
            <a:ext cx="10058400" cy="1151709"/>
          </a:xfrm>
        </p:spPr>
        <p:txBody>
          <a:bodyPr/>
          <a:lstStyle/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Indications for examination performing 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1" y="879566"/>
            <a:ext cx="11089777" cy="5521234"/>
          </a:xfrm>
        </p:spPr>
        <p:txBody>
          <a:bodyPr>
            <a:noAutofit/>
          </a:bodyPr>
          <a:lstStyle/>
          <a:p>
            <a:r>
              <a:rPr lang="sr-Latn-R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Compressive neuropathies- </a:t>
            </a:r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 and treatment procedure</a:t>
            </a:r>
          </a:p>
          <a:p>
            <a:r>
              <a:rPr lang="sr-Latn-R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Peripheral nerve injury</a:t>
            </a:r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localization, intraoperative navigation, grade of nerve damage</a:t>
            </a:r>
          </a:p>
          <a:p>
            <a:r>
              <a:rPr lang="sr-Latn-R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Peripheral nerve tumor</a:t>
            </a:r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diagnosis; vascularisation, relation with surrounding structures.</a:t>
            </a:r>
          </a:p>
          <a:p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Polyneuropathies: multifocal motor neuropathies,Charcot-Marie-Tooth,inflammatory etc.</a:t>
            </a:r>
          </a:p>
          <a:p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Diabetic neuropathies: noninvasive diagnosis, treatment of pain, numbness.</a:t>
            </a:r>
          </a:p>
          <a:p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Nerve changes in vasculitis</a:t>
            </a:r>
          </a:p>
          <a:p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Nerve changes in acromegaly</a:t>
            </a:r>
          </a:p>
          <a:p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Postherpetic neuritis- Dg and Th</a:t>
            </a:r>
          </a:p>
          <a:p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Amiotrophic Lateral Sclerosis: early diagnosis , assessment of diaphragm function</a:t>
            </a:r>
          </a:p>
          <a:p>
            <a:r>
              <a:rPr 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Nerve changes </a:t>
            </a:r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amiloidosis</a:t>
            </a:r>
            <a:endParaRPr lang="sr-Latn-R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315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96" y="-420189"/>
            <a:ext cx="10058400" cy="2743200"/>
          </a:xfrm>
        </p:spPr>
        <p:txBody>
          <a:bodyPr>
            <a:normAutofit/>
          </a:bodyPr>
          <a:lstStyle/>
          <a:p>
            <a:pPr algn="ctr"/>
            <a:r>
              <a:rPr lang="sr-Latn-R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we CAN describe on </a:t>
            </a:r>
            <a:r>
              <a:rPr lang="sr-Latn-R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muscles </a:t>
            </a:r>
            <a:r>
              <a:rPr lang="sr-Latn-R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images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1593908"/>
            <a:ext cx="8535988" cy="4400492"/>
          </a:xfrm>
        </p:spPr>
        <p:txBody>
          <a:bodyPr>
            <a:normAutofit/>
          </a:bodyPr>
          <a:lstStyle/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 of the muscle or atrophy</a:t>
            </a: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Fascicular pattern</a:t>
            </a: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Echogenicity</a:t>
            </a: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contraction pattern</a:t>
            </a: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Voluntary movements</a:t>
            </a: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Involuntary movements (muscle fasciculations)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23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-209007"/>
            <a:ext cx="10967856" cy="1408611"/>
          </a:xfrm>
        </p:spPr>
        <p:txBody>
          <a:bodyPr/>
          <a:lstStyle/>
          <a:p>
            <a:pPr algn="ctr"/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Ultrasonographic examination of diaphragm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0702" y="748937"/>
            <a:ext cx="11185571" cy="5791200"/>
          </a:xfrm>
        </p:spPr>
        <p:txBody>
          <a:bodyPr/>
          <a:lstStyle/>
          <a:p>
            <a:r>
              <a:rPr lang="sr-Latn-R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Noninvasive </a:t>
            </a:r>
            <a:r>
              <a:rPr lang="sr-Latn-R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structural and functional </a:t>
            </a:r>
            <a:r>
              <a:rPr lang="sr-Latn-R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(MRI,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EMNG,fluoroscopy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sniff test)</a:t>
            </a:r>
            <a:endParaRPr lang="sr-Latn-R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Misdiagnosed </a:t>
            </a:r>
            <a:r>
              <a:rPr lang="sr-Latn-R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 and </a:t>
            </a:r>
            <a:r>
              <a:rPr lang="sr-Latn-R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underdiagnosed</a:t>
            </a:r>
            <a:endParaRPr lang="sr-Latn-RS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varied and very frequently is non-specific:</a:t>
            </a:r>
          </a:p>
          <a:p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unexplained </a:t>
            </a:r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dyspnea (supine position), difficulty </a:t>
            </a:r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weaning from oxygen or mechanical ventilation, </a:t>
            </a:r>
            <a:endParaRPr lang="sr-Latn-R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diaphragm </a:t>
            </a:r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elevation on chest radiographs, </a:t>
            </a:r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unexplained </a:t>
            </a:r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respiratory distress, </a:t>
            </a:r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asymmetric </a:t>
            </a:r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breathing pattern, </a:t>
            </a:r>
            <a:endParaRPr lang="sr-Latn-R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paradoxical </a:t>
            </a:r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movement of the epigastrium, </a:t>
            </a:r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recurrent pneumonia, recurrent </a:t>
            </a:r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unilateral lung collapse. </a:t>
            </a:r>
            <a:endParaRPr lang="sr-Latn-R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diagnosis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3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9670" y="-136919"/>
            <a:ext cx="12261669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Instead introduction: ART, science, and communication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sr-Latn-R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part of Collection stone flowers of K.G.Faberge</a:t>
            </a:r>
            <a:endParaRPr lang="ru-RU" sz="2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vetovi od kamena_Trim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599" y="1140824"/>
            <a:ext cx="8081555" cy="56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579" y="-976448"/>
            <a:ext cx="10969036" cy="195289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THE 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examination of </a:t>
            </a:r>
            <a:r>
              <a:rPr lang="sr-Latn-R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diaphragm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2548" y="1236617"/>
            <a:ext cx="11939451" cy="5112659"/>
          </a:xfrm>
        </p:spPr>
        <p:txBody>
          <a:bodyPr>
            <a:normAutofit fontScale="92500"/>
          </a:bodyPr>
          <a:lstStyle/>
          <a:p>
            <a:r>
              <a:rPr lang="sr-Latn-RS" sz="3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IMPAIRED DIAPHRAGM FUNCTION- INDICATION FOR EXAMINATION:</a:t>
            </a:r>
          </a:p>
          <a:p>
            <a:r>
              <a:rPr lang="sr-Latn-RS" sz="3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</a:t>
            </a:r>
          </a:p>
          <a:p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Spinal cord injury</a:t>
            </a:r>
          </a:p>
          <a:p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Motor neuron disease</a:t>
            </a:r>
          </a:p>
          <a:p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Muscular dystrophies</a:t>
            </a:r>
          </a:p>
          <a:p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 neuromuscular junction</a:t>
            </a:r>
          </a:p>
          <a:p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nervous system diseases</a:t>
            </a:r>
          </a:p>
          <a:p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Hypothermia</a:t>
            </a:r>
          </a:p>
          <a:p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Cauterizing, severing or traction of phrenical nerve (Wiplash injury)</a:t>
            </a:r>
          </a:p>
          <a:p>
            <a:r>
              <a:rPr lang="sr-Latn-R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Misdiagnosed</a:t>
            </a:r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condition and </a:t>
            </a:r>
            <a:r>
              <a:rPr lang="sr-Latn-R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underdiagnosed</a:t>
            </a:r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noninvasive structural and functional assesment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585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763" y="-152400"/>
            <a:ext cx="11298237" cy="1466850"/>
          </a:xfrm>
        </p:spPr>
        <p:txBody>
          <a:bodyPr/>
          <a:lstStyle/>
          <a:p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Ultrasonographic examination of diaphragm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1990" y="1889762"/>
            <a:ext cx="11820524" cy="5390606"/>
          </a:xfrm>
        </p:spPr>
        <p:txBody>
          <a:bodyPr>
            <a:normAutofit fontScale="92500" lnSpcReduction="20000"/>
          </a:bodyPr>
          <a:lstStyle/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techniques:</a:t>
            </a: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measuring </a:t>
            </a:r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thickening </a:t>
            </a:r>
            <a:endParaRPr lang="sr-Latn-RS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amplitude of 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movement</a:t>
            </a:r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measuring</a:t>
            </a:r>
            <a:endParaRPr lang="sr-Latn-RS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thicknening measuring- basis on  the fact :contraction lead to thickening.</a:t>
            </a: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</a:t>
            </a:r>
            <a:r>
              <a:rPr 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probe(7-14MHz), </a:t>
            </a:r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curvilinear(2-6MHz). </a:t>
            </a: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B-mod, without any harmonics or M-mod</a:t>
            </a:r>
          </a:p>
          <a:p>
            <a:r>
              <a:rPr 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RECORDING</a:t>
            </a:r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Three cycles of breathing</a:t>
            </a:r>
          </a:p>
          <a:p>
            <a:r>
              <a:rPr 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Always both site examination</a:t>
            </a:r>
          </a:p>
          <a:p>
            <a:r>
              <a:rPr 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First- the connection diaphragm with the chest wall, and than move caudal and  show diaphragm during all </a:t>
            </a:r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 </a:t>
            </a:r>
            <a:r>
              <a:rPr 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breathing</a:t>
            </a:r>
          </a:p>
          <a:p>
            <a:endParaRPr lang="sr-Latn-RS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641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 external file that holds a picture, illustration, etc.&#10;Object name is nihms407108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20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025" y="-238125"/>
            <a:ext cx="10696575" cy="1676400"/>
          </a:xfrm>
        </p:spPr>
        <p:txBody>
          <a:bodyPr/>
          <a:lstStyle/>
          <a:p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Ultrasonographic examination of diaphragm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533525"/>
            <a:ext cx="10696574" cy="5324475"/>
          </a:xfrm>
        </p:spPr>
        <p:txBody>
          <a:bodyPr>
            <a:normAutofit fontScale="92500" lnSpcReduction="10000"/>
          </a:bodyPr>
          <a:lstStyle/>
          <a:p>
            <a:r>
              <a:rPr lang="sr-Latn-R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layers:</a:t>
            </a: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sr-Latn-R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hyperechoic </a:t>
            </a:r>
            <a:r>
              <a:rPr lang="sr-Latn-R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lines</a:t>
            </a:r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parietal pleura ( the upper line) </a:t>
            </a: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peritoneum (bottom line) </a:t>
            </a:r>
          </a:p>
          <a:p>
            <a:r>
              <a:rPr 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ypoechoic layer- diaphragma</a:t>
            </a:r>
          </a:p>
          <a:p>
            <a:r>
              <a:rPr lang="sr-Latn-R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Probe position:</a:t>
            </a:r>
          </a:p>
          <a:p>
            <a:r>
              <a:rPr 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Intercostal view</a:t>
            </a: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 subcostal</a:t>
            </a: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Posterior subcostal </a:t>
            </a: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Subxiphoid view</a:t>
            </a:r>
          </a:p>
          <a:p>
            <a:endParaRPr lang="sr-Latn-RS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6388" r="20729" b="7223"/>
          <a:stretch/>
        </p:blipFill>
        <p:spPr>
          <a:xfrm>
            <a:off x="6296025" y="933450"/>
            <a:ext cx="4895850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44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3472" r="16458"/>
          <a:stretch/>
        </p:blipFill>
        <p:spPr>
          <a:xfrm>
            <a:off x="1981199" y="-12619"/>
            <a:ext cx="8315325" cy="687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26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4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4787" y="4268257"/>
            <a:ext cx="8534400" cy="1507067"/>
          </a:xfrm>
        </p:spPr>
        <p:txBody>
          <a:bodyPr>
            <a:normAutofit/>
          </a:bodyPr>
          <a:lstStyle/>
          <a:p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A-Min  diameter during expirium</a:t>
            </a:r>
            <a:b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 max diameter during inspirium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76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3" y="990600"/>
            <a:ext cx="11218851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878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300" y="4114800"/>
            <a:ext cx="7077076" cy="2409828"/>
          </a:xfrm>
        </p:spPr>
        <p:txBody>
          <a:bodyPr>
            <a:normAutofit/>
          </a:bodyPr>
          <a:lstStyle/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M-mod : cursor on diaphragm, </a:t>
            </a: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place without the lung tissue</a:t>
            </a:r>
          </a:p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cycles of breathing: middle value, same researches maximum value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10000" r="7778" b="4444"/>
          <a:stretch/>
        </p:blipFill>
        <p:spPr>
          <a:xfrm rot="5400000">
            <a:off x="6234114" y="1166815"/>
            <a:ext cx="6315075" cy="440055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28"/>
          <a:stretch/>
        </p:blipFill>
        <p:spPr bwMode="auto">
          <a:xfrm>
            <a:off x="200025" y="638176"/>
            <a:ext cx="6905625" cy="2638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5374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517" y="-247786"/>
            <a:ext cx="5935662" cy="1819275"/>
          </a:xfrm>
        </p:spPr>
        <p:txBody>
          <a:bodyPr>
            <a:normAutofit/>
          </a:bodyPr>
          <a:lstStyle/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 subcostal view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1929" y="1323702"/>
            <a:ext cx="6774927" cy="4651193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evaluating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diaphragm 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excursion</a:t>
            </a:r>
            <a:endParaRPr lang="sr-Latn-RS" sz="2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Curvilinear</a:t>
            </a:r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transducer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to 6 MHz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Bmode, Mmode</a:t>
            </a:r>
          </a:p>
          <a:p>
            <a:pPr marL="342900" indent="-342900">
              <a:buFontTx/>
              <a:buChar char="-"/>
            </a:pPr>
            <a:r>
              <a:rPr 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 and spleen window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RS" sz="2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mid-clavicular and anterior axillary 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lines</a:t>
            </a:r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directed medially, cranially, and 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dorsally</a:t>
            </a:r>
            <a:endParaRPr lang="sr-Latn-RS" sz="2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reaches the posterior third of the right diaphragm approximately 5 cm lateral to the inferior vena cava foramen. 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olijo\Downloads\IMG_123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t="8689" r="2160"/>
          <a:stretch/>
        </p:blipFill>
        <p:spPr bwMode="auto">
          <a:xfrm>
            <a:off x="6844936" y="0"/>
            <a:ext cx="5282475" cy="4067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0144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4" y="942511"/>
            <a:ext cx="4830762" cy="1629700"/>
          </a:xfrm>
        </p:spPr>
        <p:txBody>
          <a:bodyPr/>
          <a:lstStyle/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Posterior subcostal view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0525" y="2886075"/>
            <a:ext cx="5257800" cy="3108325"/>
          </a:xfrm>
        </p:spPr>
        <p:txBody>
          <a:bodyPr>
            <a:normAutofit/>
          </a:bodyPr>
          <a:lstStyle/>
          <a:p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commonly use technique: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view requires patients to be seated, which may not be practical in critically ill or mechanically ventilated patients 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olijo\Downloads\IMG_124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t="28932" b="24107"/>
          <a:stretch/>
        </p:blipFill>
        <p:spPr bwMode="auto">
          <a:xfrm>
            <a:off x="4952206" y="209549"/>
            <a:ext cx="6601619" cy="3095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olijo\Downloads\IMG_124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5" t="19002" r="18757" b="17225"/>
          <a:stretch/>
        </p:blipFill>
        <p:spPr bwMode="auto">
          <a:xfrm rot="5400000">
            <a:off x="7630635" y="3049113"/>
            <a:ext cx="3083244" cy="4001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2762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192" y="-975360"/>
            <a:ext cx="10058400" cy="2743200"/>
          </a:xfrm>
        </p:spPr>
        <p:txBody>
          <a:bodyPr/>
          <a:lstStyle/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youngest branch of neurosonography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3" y="4654732"/>
            <a:ext cx="11072359" cy="1879600"/>
          </a:xfrm>
        </p:spPr>
        <p:txBody>
          <a:bodyPr>
            <a:normAutofit fontScale="62500" lnSpcReduction="20000"/>
          </a:bodyPr>
          <a:lstStyle/>
          <a:p>
            <a:r>
              <a:rPr lang="sr-Latn-R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1988.Bruno Fornage: probe </a:t>
            </a:r>
            <a:r>
              <a:rPr lang="sr-Cyrl-C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5,7 МН</a:t>
            </a:r>
            <a:r>
              <a:rPr lang="sr-Latn-R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r-Cyrl-C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describe of uper </a:t>
            </a:r>
            <a:r>
              <a:rPr lang="sr-Latn-RS" sz="4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extremity nerve:</a:t>
            </a:r>
            <a:r>
              <a:rPr lang="sr-Cyrl-CS" sz="4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„honey comb“ pattern of nerve</a:t>
            </a:r>
            <a:r>
              <a:rPr lang="sr-Cyrl-C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Latn-R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echogenicity and </a:t>
            </a:r>
            <a:r>
              <a:rPr lang="sr-Latn-RS" sz="4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fibrilarity pattern.</a:t>
            </a:r>
            <a:r>
              <a:rPr lang="sr-Latn-R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Latn-R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4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description of tumor </a:t>
            </a:r>
            <a:r>
              <a:rPr lang="sr-Latn-R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nerve</a:t>
            </a:r>
            <a:r>
              <a:rPr lang="sr-Cyrl-C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r-Latn-R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vascularization, </a:t>
            </a:r>
            <a:r>
              <a:rPr lang="sr-Latn-RS" sz="4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hypoechogenicity</a:t>
            </a:r>
            <a:r>
              <a:rPr lang="sr-Cyrl-C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nerve thinning)</a:t>
            </a:r>
            <a:br>
              <a:rPr lang="sr-Latn-R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Slika 1" descr="C:\Users\Olivera\Desktop\ZA TEKUCI RAD\FOTO\Fornage 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3766" b="12241"/>
          <a:stretch>
            <a:fillRect/>
          </a:stretch>
        </p:blipFill>
        <p:spPr bwMode="auto">
          <a:xfrm>
            <a:off x="608298" y="815252"/>
            <a:ext cx="4898562" cy="314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2" descr="C:\Users\Olivera\Desktop\ZA TEKUCI RAD\FOTO\apar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322" y="850916"/>
            <a:ext cx="4151384" cy="31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302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-495300"/>
            <a:ext cx="4906691" cy="1775460"/>
          </a:xfrm>
        </p:spPr>
        <p:txBody>
          <a:bodyPr/>
          <a:lstStyle/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Subxyphoid view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0026" y="714103"/>
            <a:ext cx="5612446" cy="6061982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particularly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useful in children. </a:t>
            </a:r>
            <a:endParaRPr lang="sr-Latn-R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curvilinear transducer (2 to 6 MHz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transverse orientation, </a:t>
            </a:r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Bmode,Mmode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angled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upwards towards the posterior leaflets of the diaphragm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R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portions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both domes can be seen together on an oblique transverse view </a:t>
            </a:r>
            <a:endParaRPr lang="sr-Latn-R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qualitative comparison of their excursion can be done in real time </a:t>
            </a:r>
            <a:endParaRPr lang="sr-Latn-R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side-to-side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variability</a:t>
            </a:r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</a:t>
            </a:r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simultaneous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cannot be made, although both domes can be visualized at the same time</a:t>
            </a:r>
            <a:r>
              <a:rPr lang="en-US" dirty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C:\Users\olijo\Downloads\IMG_124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t="8974" r="1518" b="525"/>
          <a:stretch/>
        </p:blipFill>
        <p:spPr bwMode="auto">
          <a:xfrm>
            <a:off x="5812472" y="0"/>
            <a:ext cx="6379528" cy="5067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5758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5" b="213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7132" y="199416"/>
            <a:ext cx="6604355" cy="1185499"/>
          </a:xfrm>
        </p:spPr>
        <p:txBody>
          <a:bodyPr/>
          <a:lstStyle/>
          <a:p>
            <a:r>
              <a:rPr lang="sr-Latn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we can diGNOSED?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161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3187" y="-115409"/>
            <a:ext cx="8794811" cy="1189608"/>
          </a:xfrm>
        </p:spPr>
        <p:txBody>
          <a:bodyPr>
            <a:normAutofit/>
          </a:bodyPr>
          <a:lstStyle/>
          <a:p>
            <a:pPr algn="ctr"/>
            <a:r>
              <a:rPr lang="sr-Latn-R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compressive neuropaties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0820" y="0"/>
            <a:ext cx="4456590" cy="2576497"/>
          </a:xfrm>
        </p:spPr>
        <p:txBody>
          <a:bodyPr>
            <a:normAutofit/>
          </a:bodyPr>
          <a:lstStyle/>
          <a:p>
            <a:r>
              <a:rPr lang="sr-Latn-R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Carpal tunnel syndrome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1" descr="C:\Users\Olivera\Desktop\MOJA KNJIGA\uz perifernih nerava\FOTO\IMG_647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5" b="-24075"/>
          <a:stretch/>
        </p:blipFill>
        <p:spPr bwMode="auto">
          <a:xfrm>
            <a:off x="1529919" y="1619643"/>
            <a:ext cx="9143999" cy="6869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342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9949" y="0"/>
            <a:ext cx="8282234" cy="1180731"/>
          </a:xfrm>
        </p:spPr>
        <p:txBody>
          <a:bodyPr>
            <a:noAutofit/>
          </a:bodyPr>
          <a:lstStyle/>
          <a:p>
            <a:r>
              <a:rPr lang="sr-Latn-R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compressive neuropaties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5940" y="418484"/>
            <a:ext cx="4589124" cy="1879600"/>
          </a:xfrm>
        </p:spPr>
        <p:txBody>
          <a:bodyPr/>
          <a:lstStyle/>
          <a:p>
            <a:r>
              <a:rPr lang="sr-Latn-R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Carpal tunnel syndrome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Slika 2" descr="C:\Users\Olivera\Desktop\MOJA KNJIGA\uz perifernih nerava\FOTO\IMG_647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7"/>
          <a:stretch/>
        </p:blipFill>
        <p:spPr bwMode="auto">
          <a:xfrm>
            <a:off x="1838649" y="1429305"/>
            <a:ext cx="8672512" cy="5428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7301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4034" y="-95436"/>
            <a:ext cx="8237846" cy="1151878"/>
          </a:xfrm>
        </p:spPr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compressive neuropaties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4881" y="1056442"/>
            <a:ext cx="4358305" cy="794551"/>
          </a:xfrm>
        </p:spPr>
        <p:txBody>
          <a:bodyPr/>
          <a:lstStyle/>
          <a:p>
            <a:r>
              <a:rPr lang="sr-Latn-R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Carpal tunnel syndrome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Slika 1" descr="C:\Users\Olivera\Desktop\MOJA KNJIGA\uz perifernih nerava\FOTO\IMG_649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2208" r="579" b="7839"/>
          <a:stretch/>
        </p:blipFill>
        <p:spPr bwMode="auto">
          <a:xfrm>
            <a:off x="2059619" y="1453717"/>
            <a:ext cx="8478175" cy="524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560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2193" y="0"/>
            <a:ext cx="8299989" cy="983202"/>
          </a:xfrm>
        </p:spPr>
        <p:txBody>
          <a:bodyPr>
            <a:noAutofit/>
          </a:bodyPr>
          <a:lstStyle/>
          <a:p>
            <a:r>
              <a:rPr lang="sr-Latn-R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compressive neuropaties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983202"/>
            <a:ext cx="4189629" cy="750163"/>
          </a:xfrm>
        </p:spPr>
        <p:txBody>
          <a:bodyPr/>
          <a:lstStyle/>
          <a:p>
            <a:r>
              <a:rPr lang="sr-Latn-R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Carpal tunnel syndrome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Slika 1" descr="C:\Users\Olivera\Desktop\MOJA KNJIGA\uz perifernih nerava\FOTO\IMG_649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-33" r="-138" b="4312"/>
          <a:stretch/>
        </p:blipFill>
        <p:spPr bwMode="auto">
          <a:xfrm>
            <a:off x="4323427" y="1216239"/>
            <a:ext cx="7732450" cy="5499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546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4307" y="0"/>
            <a:ext cx="8285933" cy="1027590"/>
          </a:xfrm>
        </p:spPr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compressive neuropaties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0329" y="1027590"/>
            <a:ext cx="4260650" cy="874450"/>
          </a:xfrm>
        </p:spPr>
        <p:txBody>
          <a:bodyPr/>
          <a:lstStyle/>
          <a:p>
            <a:r>
              <a:rPr lang="sr-Latn-R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Carpal tunnel syndrome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Slika 8" descr="H:\Leef Photos\IMG_620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9" t="16973" r="17828" b="6014"/>
          <a:stretch/>
        </p:blipFill>
        <p:spPr bwMode="auto">
          <a:xfrm>
            <a:off x="4438834" y="941033"/>
            <a:ext cx="6480699" cy="545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082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8711" y="685800"/>
            <a:ext cx="5894772" cy="1959746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11370" y="4114800"/>
            <a:ext cx="5908829" cy="17089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Slika 7" descr="H:\Leef Photos\IMG_6207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" b="-294"/>
          <a:stretch>
            <a:fillRect/>
          </a:stretch>
        </p:blipFill>
        <p:spPr bwMode="auto">
          <a:xfrm>
            <a:off x="1141414" y="0"/>
            <a:ext cx="90412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595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Olivera\Desktop\MOJA KNJIGA\uz perifernih nerava\FOTO\IMG_688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43" y="0"/>
            <a:ext cx="9036496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687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Olivera\Desktop\MOJA KNJIGA\uz perifernih nerava\FOTO\IMG_688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39" y="153129"/>
            <a:ext cx="8568952" cy="6552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551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" y="-737615"/>
            <a:ext cx="11219688" cy="2743200"/>
          </a:xfrm>
        </p:spPr>
        <p:txBody>
          <a:bodyPr>
            <a:normAutofit/>
          </a:bodyPr>
          <a:lstStyle/>
          <a:p>
            <a:pPr algn="ctr"/>
            <a:r>
              <a:rPr lang="sr-Latn-R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Equipment and tools </a:t>
            </a:r>
            <a:r>
              <a:rPr lang="sr-Latn-R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sr-Latn-R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periferal </a:t>
            </a:r>
            <a:r>
              <a:rPr lang="sr-Latn-R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nerves and muscles ultrasoNOGRAPHY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1499616"/>
            <a:ext cx="11084116" cy="5550408"/>
          </a:xfrm>
        </p:spPr>
        <p:txBody>
          <a:bodyPr>
            <a:normAutofit/>
          </a:bodyPr>
          <a:lstStyle/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frequency ultrasonography 18-22MHz (penetration untill 1,5cm)</a:t>
            </a:r>
          </a:p>
          <a:p>
            <a:r>
              <a:rPr lang="sr-Latn-R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Probe:</a:t>
            </a:r>
          </a:p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Linear, 10-18MHz, rarely 12-18MHz (brachial plexus, uper extremity, distal part of lower extremity) </a:t>
            </a:r>
          </a:p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Convex probe 7-12 MHz, gluteal region, femoral part of lower extremity,</a:t>
            </a:r>
          </a:p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probes, „a pencil“, „hockey stick“, 15-18MHz</a:t>
            </a:r>
          </a:p>
          <a:p>
            <a:r>
              <a:rPr lang="sr-Latn-R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Mode:</a:t>
            </a:r>
          </a:p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B-mode,M-modepower-mode;doppler sonography,</a:t>
            </a:r>
          </a:p>
          <a:p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Rare : THI(tissue harmonic imaging), VA (Vibroacustography), ARFII (Acoustic Radiation Force Impulse Imaging), SSI (Super Sonic Imaging)</a:t>
            </a:r>
          </a:p>
          <a:p>
            <a:r>
              <a:rPr lang="sr-Latn-R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Resolution :  a distance between two poin which can still see as a different</a:t>
            </a:r>
            <a:endParaRPr lang="sr-Latn-R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Axial 250-500 mikrons</a:t>
            </a:r>
          </a:p>
          <a:p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</a:t>
            </a:r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0,6mm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644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409" y="-62144"/>
            <a:ext cx="8300098" cy="1054223"/>
          </a:xfrm>
        </p:spPr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compressive neuropaties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919" y="847818"/>
            <a:ext cx="4225139" cy="901083"/>
          </a:xfrm>
        </p:spPr>
        <p:txBody>
          <a:bodyPr/>
          <a:lstStyle/>
          <a:p>
            <a:r>
              <a:rPr lang="sr-Latn-R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Carpal tunnel syndrome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Slika 2" descr="H:\Leef Photos\IMG_63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t="17241" r="14027" b="1045"/>
          <a:stretch/>
        </p:blipFill>
        <p:spPr bwMode="auto">
          <a:xfrm>
            <a:off x="1394317" y="1571694"/>
            <a:ext cx="4180461" cy="512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1" descr="H:\Leef Photos\IMG_6328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7637" r="29990"/>
          <a:stretch/>
        </p:blipFill>
        <p:spPr bwMode="auto">
          <a:xfrm>
            <a:off x="6586883" y="847818"/>
            <a:ext cx="3968318" cy="596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6755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7219" y="0"/>
            <a:ext cx="7126074" cy="1187824"/>
          </a:xfrm>
        </p:spPr>
        <p:txBody>
          <a:bodyPr>
            <a:normAutofit/>
          </a:bodyPr>
          <a:lstStyle/>
          <a:p>
            <a:r>
              <a:rPr lang="sr-Latn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Cubital tunnel syndrom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59858" y="2940423"/>
            <a:ext cx="3393141" cy="7351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Slika 2" descr="C:\Users\Olivera\Desktop\ZA TEKUCI RAD\FOTO\ulnaris du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0" t="8475" r="4652" b="33334"/>
          <a:stretch>
            <a:fillRect/>
          </a:stretch>
        </p:blipFill>
        <p:spPr bwMode="auto">
          <a:xfrm>
            <a:off x="439779" y="1448472"/>
            <a:ext cx="526706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1" descr="C:\Users\Olivera\Desktop\MOJA KNJIGA\SNU uzdu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9" t="22496" r="15974" b="18323"/>
          <a:stretch>
            <a:fillRect/>
          </a:stretch>
        </p:blipFill>
        <p:spPr bwMode="auto">
          <a:xfrm>
            <a:off x="6742922" y="2604247"/>
            <a:ext cx="455001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37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3416" y="46525"/>
            <a:ext cx="8534400" cy="1507067"/>
          </a:xfrm>
        </p:spPr>
        <p:txBody>
          <a:bodyPr/>
          <a:lstStyle/>
          <a:p>
            <a:r>
              <a:rPr lang="sr-Latn-R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Cubital tunnel syndrom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t="22654" r="22783"/>
          <a:stretch/>
        </p:blipFill>
        <p:spPr>
          <a:xfrm>
            <a:off x="2193416" y="1313895"/>
            <a:ext cx="6676008" cy="530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69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8354" y="-159798"/>
            <a:ext cx="4189628" cy="1167744"/>
          </a:xfrm>
        </p:spPr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Guyon tunnel sy</a:t>
            </a:r>
            <a:endParaRPr lang="ru-RU" sz="3200" b="1" dirty="0"/>
          </a:p>
        </p:txBody>
      </p:sp>
      <p:pic>
        <p:nvPicPr>
          <p:cNvPr id="3" name="Slika 1" descr="C:\Users\Olivera\Desktop\MOJA KNJIGA\uz perifernih nerava\FOTO\IMG_68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t="12765" r="20836" b="23042"/>
          <a:stretch/>
        </p:blipFill>
        <p:spPr bwMode="auto">
          <a:xfrm>
            <a:off x="124286" y="1110932"/>
            <a:ext cx="5619565" cy="4126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H:\Leef Photos\IMG_6331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9" t="12698" r="32230" b="37991"/>
          <a:stretch>
            <a:fillRect/>
          </a:stretch>
        </p:blipFill>
        <p:spPr bwMode="auto">
          <a:xfrm>
            <a:off x="8789868" y="79150"/>
            <a:ext cx="3311352" cy="397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1" descr="H:\Leef Photos\IMG_6337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10231" r="37410" b="21123"/>
          <a:stretch>
            <a:fillRect/>
          </a:stretch>
        </p:blipFill>
        <p:spPr bwMode="auto">
          <a:xfrm>
            <a:off x="5583067" y="3049229"/>
            <a:ext cx="360040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02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0"/>
            <a:ext cx="10058400" cy="1160755"/>
          </a:xfrm>
        </p:spPr>
        <p:txBody>
          <a:bodyPr/>
          <a:lstStyle/>
          <a:p>
            <a:r>
              <a:rPr lang="sr-Latn-R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peroneal nerve compression sy</a:t>
            </a:r>
            <a:r>
              <a:rPr lang="sr-Cyrl-C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91448" y="2934070"/>
            <a:ext cx="2032987" cy="750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Slika 3" descr="H:\Leef Photos\IMG_6353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6" t="5611" b="8910"/>
          <a:stretch>
            <a:fillRect/>
          </a:stretch>
        </p:blipFill>
        <p:spPr bwMode="auto">
          <a:xfrm>
            <a:off x="416390" y="1020931"/>
            <a:ext cx="5101843" cy="532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 descr="H:\Leef Photos\IMG_6348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-2" r="18367" b="3502"/>
          <a:stretch/>
        </p:blipFill>
        <p:spPr bwMode="auto">
          <a:xfrm>
            <a:off x="6041384" y="1012053"/>
            <a:ext cx="5526219" cy="498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852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8220" y="0"/>
            <a:ext cx="5041885" cy="1132233"/>
          </a:xfrm>
        </p:spPr>
        <p:txBody>
          <a:bodyPr/>
          <a:lstStyle/>
          <a:p>
            <a:r>
              <a:rPr lang="sr-Latn-R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Morton neuroma</a:t>
            </a:r>
            <a:endParaRPr lang="ru-RU" dirty="0"/>
          </a:p>
        </p:txBody>
      </p:sp>
      <p:pic>
        <p:nvPicPr>
          <p:cNvPr id="3" name="Slika 2" descr="H:\Leef Photos\IMG_6200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t="16287" r="18942" b="15118"/>
          <a:stretch/>
        </p:blipFill>
        <p:spPr bwMode="auto">
          <a:xfrm>
            <a:off x="302101" y="1132233"/>
            <a:ext cx="4802559" cy="531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1" descr="H:\Leef Photos\IMG_6199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4" t="18505" r="16711" b="16558"/>
          <a:stretch/>
        </p:blipFill>
        <p:spPr bwMode="auto">
          <a:xfrm>
            <a:off x="5998337" y="1065321"/>
            <a:ext cx="5951006" cy="528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357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4134" y="0"/>
            <a:ext cx="6497823" cy="985421"/>
          </a:xfrm>
        </p:spPr>
        <p:txBody>
          <a:bodyPr/>
          <a:lstStyle/>
          <a:p>
            <a:r>
              <a:rPr lang="sr-Latn-R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Meralgia paresthetica</a:t>
            </a:r>
            <a:endParaRPr lang="ru-RU" dirty="0"/>
          </a:p>
        </p:txBody>
      </p:sp>
      <p:pic>
        <p:nvPicPr>
          <p:cNvPr id="3" name="Slika 1" descr="C:\Users\Olivera\Desktop\MOJA KNJIGA\uz perifernih nerava\FOTO\IMG_648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20112" r="21256" b="6350"/>
          <a:stretch/>
        </p:blipFill>
        <p:spPr bwMode="auto">
          <a:xfrm>
            <a:off x="2840854" y="905523"/>
            <a:ext cx="5486400" cy="5885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9294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4549" y="0"/>
            <a:ext cx="5574545" cy="945802"/>
          </a:xfrm>
        </p:spPr>
        <p:txBody>
          <a:bodyPr/>
          <a:lstStyle/>
          <a:p>
            <a:r>
              <a:rPr lang="sr-Latn-R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Thoracic outlet sy</a:t>
            </a:r>
            <a:endParaRPr lang="ru-RU" dirty="0"/>
          </a:p>
        </p:txBody>
      </p:sp>
      <p:pic>
        <p:nvPicPr>
          <p:cNvPr id="3" name="Slik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r="3619" b="30408"/>
          <a:stretch>
            <a:fillRect/>
          </a:stretch>
        </p:blipFill>
        <p:spPr bwMode="auto">
          <a:xfrm>
            <a:off x="1295140" y="756831"/>
            <a:ext cx="787825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7"/>
          <a:stretch/>
        </p:blipFill>
        <p:spPr bwMode="auto">
          <a:xfrm>
            <a:off x="2558732" y="4382015"/>
            <a:ext cx="5000625" cy="237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8409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3529" y="0"/>
            <a:ext cx="5468013" cy="1061212"/>
          </a:xfrm>
        </p:spPr>
        <p:txBody>
          <a:bodyPr/>
          <a:lstStyle/>
          <a:p>
            <a:r>
              <a:rPr lang="sr-Latn-R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Thoracic outlet sy</a:t>
            </a:r>
            <a:endParaRPr lang="ru-RU" dirty="0"/>
          </a:p>
        </p:txBody>
      </p:sp>
      <p:pic>
        <p:nvPicPr>
          <p:cNvPr id="3" name="Slika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29" y="900512"/>
            <a:ext cx="7936637" cy="59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9501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3945" y="0"/>
            <a:ext cx="4047585" cy="1009835"/>
          </a:xfrm>
        </p:spPr>
        <p:txBody>
          <a:bodyPr/>
          <a:lstStyle/>
          <a:p>
            <a:r>
              <a:rPr lang="sr-Latn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Polineuropathy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775" y="705774"/>
            <a:ext cx="5201683" cy="892206"/>
          </a:xfrm>
        </p:spPr>
        <p:txBody>
          <a:bodyPr/>
          <a:lstStyle/>
          <a:p>
            <a:r>
              <a:rPr lang="sr-Latn-R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Polineuropathy in diabetes</a:t>
            </a:r>
            <a:endParaRPr lang="ru-RU" sz="3200" dirty="0"/>
          </a:p>
        </p:txBody>
      </p:sp>
      <p:pic>
        <p:nvPicPr>
          <p:cNvPr id="4" name="Slika 8" descr="C:\Users\Olivera\Desktop\MOJA KNJIGA\Gy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t="19208" r="21169" b="27319"/>
          <a:stretch>
            <a:fillRect/>
          </a:stretch>
        </p:blipFill>
        <p:spPr bwMode="auto">
          <a:xfrm>
            <a:off x="954471" y="1981939"/>
            <a:ext cx="4803207" cy="33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7" descr="C:\Users\Olivera\Desktop\MOJA KNJIGA\CTS uzduy+z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t="12802" r="29301" b="27052"/>
          <a:stretch>
            <a:fillRect/>
          </a:stretch>
        </p:blipFill>
        <p:spPr bwMode="auto">
          <a:xfrm>
            <a:off x="6790433" y="2581892"/>
            <a:ext cx="3672408" cy="332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221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681" y="-315685"/>
            <a:ext cx="10058400" cy="2743200"/>
          </a:xfrm>
        </p:spPr>
        <p:txBody>
          <a:bodyPr>
            <a:normAutofit/>
          </a:bodyPr>
          <a:lstStyle/>
          <a:p>
            <a:pPr algn="ctr"/>
            <a:r>
              <a:rPr lang="sr-Latn-R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 of periferal nerves: the </a:t>
            </a:r>
            <a:r>
              <a:rPr lang="sr-Latn-R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examination technique  </a:t>
            </a:r>
            <a:br>
              <a:rPr lang="sr-Latn-R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2750" y="1527048"/>
            <a:ext cx="6218443" cy="2600589"/>
          </a:xfrm>
        </p:spPr>
        <p:txBody>
          <a:bodyPr>
            <a:normAutofit fontScale="92500" lnSpcReduction="20000"/>
          </a:bodyPr>
          <a:lstStyle/>
          <a:p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technics of examination:</a:t>
            </a:r>
          </a:p>
          <a:p>
            <a:pPr marL="457200" indent="-457200">
              <a:buAutoNum type="arabicPeriod"/>
            </a:pPr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Always bilateral examination</a:t>
            </a:r>
          </a:p>
          <a:p>
            <a:pPr marL="457200" indent="-457200">
              <a:buAutoNum type="arabicPeriod"/>
            </a:pPr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view- longitudinal and transversal</a:t>
            </a:r>
          </a:p>
          <a:p>
            <a:pPr marL="457200" indent="-457200">
              <a:buAutoNum type="arabicPeriod"/>
            </a:pPr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Examination along the nerves</a:t>
            </a:r>
          </a:p>
          <a:p>
            <a:pPr marL="457200" indent="-457200">
              <a:buAutoNum type="arabicPeriod"/>
            </a:pPr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Dinamic nerve examination</a:t>
            </a:r>
          </a:p>
          <a:p>
            <a:pPr marL="457200" indent="-457200">
              <a:buAutoNum type="arabicPeriod"/>
            </a:pPr>
            <a:r>
              <a:rPr lang="sr-Latn-R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Tillting-specific movement of probe</a:t>
            </a:r>
          </a:p>
          <a:p>
            <a:endParaRPr lang="ru-RU" dirty="0"/>
          </a:p>
        </p:txBody>
      </p:sp>
      <p:pic>
        <p:nvPicPr>
          <p:cNvPr id="2050" name="Slika 2" descr="C:\Users\Olivera\Desktop\ZA TEKUCI RAD\FOTO\c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66"/>
          <a:stretch>
            <a:fillRect/>
          </a:stretch>
        </p:blipFill>
        <p:spPr bwMode="auto">
          <a:xfrm>
            <a:off x="7679119" y="1707539"/>
            <a:ext cx="4003893" cy="484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uzduz medij hypot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8" t="25186" r="11705" b="45413"/>
          <a:stretch/>
        </p:blipFill>
        <p:spPr bwMode="auto">
          <a:xfrm>
            <a:off x="492750" y="3968685"/>
            <a:ext cx="6558544" cy="284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120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1251" y="-98404"/>
            <a:ext cx="8398276" cy="941783"/>
          </a:xfrm>
        </p:spPr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Polineuropathy in diabetes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60578" y="4114800"/>
            <a:ext cx="5659622" cy="12739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Slika 1" descr="C:\Users\Olivera\Desktop\MOJA KNJIGA\uz perifernih nerava\FOTO\IMG_649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2456"/>
          <a:stretch/>
        </p:blipFill>
        <p:spPr bwMode="auto">
          <a:xfrm>
            <a:off x="1876948" y="747195"/>
            <a:ext cx="8169443" cy="6110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1335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022" y="0"/>
            <a:ext cx="8534400" cy="999068"/>
          </a:xfrm>
        </p:spPr>
        <p:txBody>
          <a:bodyPr/>
          <a:lstStyle/>
          <a:p>
            <a:r>
              <a:rPr lang="sr-Latn-R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Neuropathy in hypothyreosis</a:t>
            </a:r>
            <a:endParaRPr lang="ru-RU" dirty="0"/>
          </a:p>
        </p:txBody>
      </p:sp>
      <p:pic>
        <p:nvPicPr>
          <p:cNvPr id="3" name="Slika 1" descr="C:\Users\Olivera\Desktop\MOJA KNJIGA\uz perifernih nerava\FOTO\IMG_648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" t="21132" r="5340" b="5776"/>
          <a:stretch/>
        </p:blipFill>
        <p:spPr bwMode="auto">
          <a:xfrm>
            <a:off x="1127464" y="763479"/>
            <a:ext cx="8664606" cy="6010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50138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127" y="-75790"/>
            <a:ext cx="8534400" cy="1158866"/>
          </a:xfrm>
        </p:spPr>
        <p:txBody>
          <a:bodyPr/>
          <a:lstStyle/>
          <a:p>
            <a:r>
              <a:rPr lang="sr-Latn-R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Neuropathy in hypothyreosis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" t="13204" r="8025" b="11197"/>
          <a:stretch/>
        </p:blipFill>
        <p:spPr>
          <a:xfrm>
            <a:off x="1961966" y="1083076"/>
            <a:ext cx="7776840" cy="51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412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0655" y="75130"/>
            <a:ext cx="8534400" cy="1016823"/>
          </a:xfrm>
        </p:spPr>
        <p:txBody>
          <a:bodyPr/>
          <a:lstStyle/>
          <a:p>
            <a:r>
              <a:rPr lang="sr-Latn-R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Neuropathy in hypothyreosis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14757" r="18900" b="7573"/>
          <a:stretch/>
        </p:blipFill>
        <p:spPr>
          <a:xfrm>
            <a:off x="2530136" y="1012054"/>
            <a:ext cx="6409678" cy="532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220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7084" y="-171893"/>
            <a:ext cx="5273336" cy="1229887"/>
          </a:xfrm>
        </p:spPr>
        <p:txBody>
          <a:bodyPr/>
          <a:lstStyle/>
          <a:p>
            <a:r>
              <a:rPr lang="sr-Latn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Paraneoplastic sy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ika 15" descr="C:\Users\Olivera\Desktop\MOJA KNJIGA\IMG_68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t="11465" r="5051" b="9586"/>
          <a:stretch>
            <a:fillRect/>
          </a:stretch>
        </p:blipFill>
        <p:spPr bwMode="auto">
          <a:xfrm>
            <a:off x="2139518" y="969218"/>
            <a:ext cx="7726532" cy="580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5347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0060" y="0"/>
            <a:ext cx="5246071" cy="985421"/>
          </a:xfrm>
        </p:spPr>
        <p:txBody>
          <a:bodyPr/>
          <a:lstStyle/>
          <a:p>
            <a:r>
              <a:rPr lang="sr-Latn-R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Paraneoplastic sy</a:t>
            </a:r>
            <a:endParaRPr lang="ru-RU" dirty="0"/>
          </a:p>
        </p:txBody>
      </p:sp>
      <p:pic>
        <p:nvPicPr>
          <p:cNvPr id="4" name="Slika 1" descr="C:\Users\Olivera\Desktop\MOJA KNJIGA\uz perifernih nerava\FOTO\IMG_689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580" y="781235"/>
            <a:ext cx="8564006" cy="6076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6849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3012" y="66253"/>
            <a:ext cx="7252425" cy="892536"/>
          </a:xfrm>
        </p:spPr>
        <p:txBody>
          <a:bodyPr/>
          <a:lstStyle/>
          <a:p>
            <a:r>
              <a:rPr lang="sr-Latn-R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Mononeuritis multiplex</a:t>
            </a:r>
            <a:endParaRPr lang="ru-RU" dirty="0"/>
          </a:p>
        </p:txBody>
      </p:sp>
      <p:pic>
        <p:nvPicPr>
          <p:cNvPr id="3" name="Slika 21" descr="C:\Users\Olivera\Desktop\MOJA KNJIGA\PNS UZ DOKTOR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15215" r="2962" b="13542"/>
          <a:stretch>
            <a:fillRect/>
          </a:stretch>
        </p:blipFill>
        <p:spPr bwMode="auto">
          <a:xfrm>
            <a:off x="1511162" y="1417705"/>
            <a:ext cx="848386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6836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-629195"/>
            <a:ext cx="10058400" cy="2743200"/>
          </a:xfrm>
        </p:spPr>
        <p:txBody>
          <a:bodyPr>
            <a:normAutofit/>
          </a:bodyPr>
          <a:lstStyle/>
          <a:p>
            <a:pPr algn="ctr"/>
            <a:r>
              <a:rPr lang="sr-Latn-R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Tumor and tumor like leasons of periferal nerves and muscles 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30" y="1380565"/>
            <a:ext cx="1494212" cy="923365"/>
          </a:xfrm>
        </p:spPr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sr-Latn-R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epra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 descr="An external file that holds a picture, illustration, etc.&#10;Object name is IJRI-24-254-g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137" y="1281953"/>
            <a:ext cx="7356628" cy="550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5398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800" y="480108"/>
            <a:ext cx="3502306" cy="1115609"/>
          </a:xfrm>
        </p:spPr>
        <p:txBody>
          <a:bodyPr/>
          <a:lstStyle/>
          <a:p>
            <a:r>
              <a:rPr lang="sr-Latn-R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Amiloidosis</a:t>
            </a:r>
            <a:endParaRPr lang="ru-RU" dirty="0"/>
          </a:p>
        </p:txBody>
      </p:sp>
      <p:pic>
        <p:nvPicPr>
          <p:cNvPr id="3" name="Slika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106" y="215534"/>
            <a:ext cx="7848872" cy="656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1937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738" y="0"/>
            <a:ext cx="11336153" cy="936924"/>
          </a:xfrm>
        </p:spPr>
        <p:txBody>
          <a:bodyPr>
            <a:normAutofit/>
          </a:bodyPr>
          <a:lstStyle/>
          <a:p>
            <a:pPr algn="ctr"/>
            <a:r>
              <a:rPr lang="sr-Latn-R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Trauma of the periferal nerve and/or muscle</a:t>
            </a:r>
            <a:endParaRPr lang="ru-RU" sz="3200" b="1" dirty="0"/>
          </a:p>
        </p:txBody>
      </p:sp>
      <p:pic>
        <p:nvPicPr>
          <p:cNvPr id="3" name="Slika 1" descr="An external file that holds a picture, illustration, etc.&#10;Object name is IJRI-24-254-g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5" y="1868052"/>
            <a:ext cx="703586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2" descr="An external file that holds a picture, illustration, etc.&#10;Object name is IJRI-24-254-g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44" y="870836"/>
            <a:ext cx="4201640" cy="297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An external file that holds a picture, illustration, etc.&#10;Object name is IJRI-24-254-g004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82" y="3886976"/>
            <a:ext cx="3766918" cy="297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805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9468" y="5099980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we perform the examination of periferal nerves?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8772" y="1234441"/>
            <a:ext cx="4354132" cy="28163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Slika 1" descr="C:\Users\Olivera\Desktop\ZA TEKUCI RAD\FOTO\IMG_68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1"/>
          <a:stretch>
            <a:fillRect/>
          </a:stretch>
        </p:blipFill>
        <p:spPr bwMode="auto">
          <a:xfrm>
            <a:off x="1823891" y="145131"/>
            <a:ext cx="8065554" cy="517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4993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2494" y="0"/>
            <a:ext cx="8131315" cy="874781"/>
          </a:xfrm>
        </p:spPr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Torsion of the periferal nerves</a:t>
            </a:r>
            <a:endParaRPr lang="ru-RU" sz="3200" dirty="0"/>
          </a:p>
        </p:txBody>
      </p:sp>
      <p:pic>
        <p:nvPicPr>
          <p:cNvPr id="3" name="Slik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24" y="773894"/>
            <a:ext cx="8256234" cy="608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4946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669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4538" y="5743522"/>
            <a:ext cx="8534400" cy="1114478"/>
          </a:xfrm>
        </p:spPr>
        <p:txBody>
          <a:bodyPr>
            <a:normAutofit/>
          </a:bodyPr>
          <a:lstStyle/>
          <a:p>
            <a:r>
              <a:rPr lang="sr-Latn-R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new area of </a:t>
            </a:r>
            <a:r>
              <a:rPr lang="sr-Latn-R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4978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594" y="88776"/>
            <a:ext cx="11265133" cy="1118872"/>
          </a:xfrm>
        </p:spPr>
        <p:txBody>
          <a:bodyPr>
            <a:normAutofit/>
          </a:bodyPr>
          <a:lstStyle/>
          <a:p>
            <a:pPr algn="ctr"/>
            <a:r>
              <a:rPr lang="sr-Latn-R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new area of application </a:t>
            </a:r>
            <a:r>
              <a:rPr lang="sr-Latn-R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type of ultrasonography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3" y="1109709"/>
            <a:ext cx="11025434" cy="559293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Elastography of periferal nerves</a:t>
            </a:r>
            <a:endParaRPr lang="sr-Cyrl-C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Neuropathic pain treatment in real time</a:t>
            </a:r>
            <a:endParaRPr lang="sr-Cyrl-C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Immune – mediated </a:t>
            </a:r>
            <a:r>
              <a:rPr lang="sr-Latn-R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neuropathies</a:t>
            </a:r>
            <a:endParaRPr lang="sr-Cyrl-C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Multifocal motore neuropathy</a:t>
            </a:r>
            <a:endParaRPr lang="sr-Cyrl-C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Guillain Barre sy</a:t>
            </a:r>
            <a:endParaRPr lang="sr-Cyrl-C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Charcot- Marie-Tooth sy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CIDP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Immune-mediated plexitis</a:t>
            </a:r>
            <a:endParaRPr lang="sr-Cyrl-C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Mononeuritis multiplex- polyneuropathy in vasculitis</a:t>
            </a:r>
            <a:endParaRPr lang="sr-Cyrl-C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3364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olijo\Downloads\IMG_2996 (4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48" y="7937"/>
            <a:ext cx="9144000" cy="6850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507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-585216"/>
            <a:ext cx="10058400" cy="2743200"/>
          </a:xfrm>
        </p:spPr>
        <p:txBody>
          <a:bodyPr/>
          <a:lstStyle/>
          <a:p>
            <a:pPr algn="ctr"/>
            <a:r>
              <a:rPr lang="sr-Latn-R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ultrasound of periferal nerves: What we must to describe?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1042416"/>
            <a:ext cx="11321860" cy="52395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Fascicular and „honey comb pattern“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Pozition </a:t>
            </a:r>
            <a:r>
              <a:rPr 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shape of the </a:t>
            </a:r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nerve,</a:t>
            </a:r>
            <a:endParaRPr lang="sr-Latn-R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 of the nerve with surrounding anatomical 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Echogenicity of the </a:t>
            </a:r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fascicles and epineurium</a:t>
            </a:r>
            <a:endParaRPr lang="sr-Latn-R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Continuity of the nerve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CSA- </a:t>
            </a:r>
            <a:r>
              <a:rPr 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sectional area /diametar of the nerve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existence of : edema, compresion, </a:t>
            </a:r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tumor or a cyst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05958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4287837" cy="20097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302" y="3343275"/>
            <a:ext cx="7381875" cy="1879600"/>
          </a:xfrm>
        </p:spPr>
        <p:txBody>
          <a:bodyPr/>
          <a:lstStyle/>
          <a:p>
            <a:pPr algn="ctr"/>
            <a:r>
              <a:rPr lang="sr-Latn-R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FASCICULAR PATTERN AND HONEY COMB PATTERN OF THE NERVE</a:t>
            </a:r>
            <a:endParaRPr lang="sr-Latn-R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Slika 4" descr="https://pubs.rsna.org/na101/home/literatum/publisher/rsna/journals/content/radiographics/2003/radiographics.2003.23.issue-6/rg.e15/production/images/medium/g03nve15c1x.jpe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6" r="1800"/>
          <a:stretch/>
        </p:blipFill>
        <p:spPr bwMode="auto">
          <a:xfrm>
            <a:off x="99302" y="375722"/>
            <a:ext cx="5789434" cy="29675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ka 3" descr="C:\Users\Olivera\Desktop\MOJA KNJIGA\uz perifernih nerava\FOTO\IMG_689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" r="2804" b="32115"/>
          <a:stretch/>
        </p:blipFill>
        <p:spPr bwMode="auto">
          <a:xfrm>
            <a:off x="6128385" y="375722"/>
            <a:ext cx="5943600" cy="2990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7" descr="C:\Users\Olivera\Desktop\MOJA KNJIGA\uz perifernih nerava\FOTO\IMG_6488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7277" r="3446" b="50126"/>
          <a:stretch/>
        </p:blipFill>
        <p:spPr bwMode="auto">
          <a:xfrm>
            <a:off x="893825" y="4619534"/>
            <a:ext cx="4078225" cy="2087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1" descr="C:\Users\Olivera\Desktop\MOJA KNJIGA\uz perifernih nerava\FOTO\IMG_6850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" t="-520" r="46666" b="23250"/>
          <a:stretch/>
        </p:blipFill>
        <p:spPr bwMode="auto">
          <a:xfrm>
            <a:off x="7773511" y="3866261"/>
            <a:ext cx="3498374" cy="2713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010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2392" y="4663440"/>
            <a:ext cx="7159752" cy="1507067"/>
          </a:xfrm>
        </p:spPr>
        <p:txBody>
          <a:bodyPr>
            <a:normAutofit/>
          </a:bodyPr>
          <a:lstStyle/>
          <a:p>
            <a:r>
              <a:rPr lang="sr-Latn-R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and shape of </a:t>
            </a:r>
            <a:br>
              <a:rPr lang="sr-Latn-R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nerve, 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1" descr="C:\Users\Olivera\Desktop\MOJA KNJIGA\uz perifernih nerava\FOTO\IMG_6491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t="2024" r="4237" b="12474"/>
          <a:stretch/>
        </p:blipFill>
        <p:spPr bwMode="auto">
          <a:xfrm>
            <a:off x="1673352" y="128016"/>
            <a:ext cx="4389120" cy="3090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1" descr="C:\Users\Olivera\Desktop\MOJA KNJIGA\uz perifernih nerava\FOTO\IMG_649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5" t="6685" r="8814" b="26239"/>
          <a:stretch/>
        </p:blipFill>
        <p:spPr bwMode="auto">
          <a:xfrm>
            <a:off x="0" y="2934851"/>
            <a:ext cx="5111465" cy="391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4" t="18000" r="22066" b="21066"/>
          <a:stretch/>
        </p:blipFill>
        <p:spPr>
          <a:xfrm>
            <a:off x="6851904" y="128016"/>
            <a:ext cx="5340096" cy="41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2670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1154</TotalTime>
  <Words>1065</Words>
  <Application>Microsoft Office PowerPoint</Application>
  <PresentationFormat>Широкоэкранный</PresentationFormat>
  <Paragraphs>170</Paragraphs>
  <Slides>63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8" baseType="lpstr">
      <vt:lpstr>Arial</vt:lpstr>
      <vt:lpstr>Century Gothic</vt:lpstr>
      <vt:lpstr>Times New Roman</vt:lpstr>
      <vt:lpstr>Wingdings 3</vt:lpstr>
      <vt:lpstr>Сектор</vt:lpstr>
      <vt:lpstr>Basical principles ultrasound of periferal nerves and muscles</vt:lpstr>
      <vt:lpstr>Instead introduction: ART, science, and communication – one part of Collection stone flowers of K.G.Faberge</vt:lpstr>
      <vt:lpstr>The youngest branch of neurosonography</vt:lpstr>
      <vt:lpstr>Equipment and tools FOR periferal nerves and muscles ultrasoNOGRAPHY</vt:lpstr>
      <vt:lpstr>Ultrasound of periferal nerves: the examination technique   </vt:lpstr>
      <vt:lpstr>Where we perform the examination of periferal nerves?</vt:lpstr>
      <vt:lpstr>The ultrasound of periferal nerves: What we must to describe?</vt:lpstr>
      <vt:lpstr>Презентация PowerPoint</vt:lpstr>
      <vt:lpstr>Position and shape of  the nerve, </vt:lpstr>
      <vt:lpstr>Relation with surrounding anatomical structures</vt:lpstr>
      <vt:lpstr>Презентация PowerPoint</vt:lpstr>
      <vt:lpstr>Презентация PowerPoint</vt:lpstr>
      <vt:lpstr>Nerve size: CSA and diameters Square centimeters NSI-Nerve Size Index- ratio: tallness to CSA </vt:lpstr>
      <vt:lpstr>Презентация PowerPoint</vt:lpstr>
      <vt:lpstr>Презентация PowerPoint</vt:lpstr>
      <vt:lpstr>Презентация PowerPoint</vt:lpstr>
      <vt:lpstr>Indications for examination performing </vt:lpstr>
      <vt:lpstr>What we CAN describe on muscles images</vt:lpstr>
      <vt:lpstr>Ultrasonographic examination of diaphragm</vt:lpstr>
      <vt:lpstr>  EXAMPLE: THE examination of diaphragm </vt:lpstr>
      <vt:lpstr>Ultrasonographic examination of diaphragm</vt:lpstr>
      <vt:lpstr>Презентация PowerPoint</vt:lpstr>
      <vt:lpstr>Ultrasonographic examination of diaphragm</vt:lpstr>
      <vt:lpstr>Презентация PowerPoint</vt:lpstr>
      <vt:lpstr>Презентация PowerPoint</vt:lpstr>
      <vt:lpstr>A-Min  diameter during expirium B- max diameter during inspirium</vt:lpstr>
      <vt:lpstr>Презентация PowerPoint</vt:lpstr>
      <vt:lpstr>Anterior subcostal view</vt:lpstr>
      <vt:lpstr>Posterior subcostal view</vt:lpstr>
      <vt:lpstr>Subxyphoid view</vt:lpstr>
      <vt:lpstr>What we can diGNOSED?</vt:lpstr>
      <vt:lpstr>The compressive neuropaties</vt:lpstr>
      <vt:lpstr>The compressive neuropaties</vt:lpstr>
      <vt:lpstr>The compressive neuropaties</vt:lpstr>
      <vt:lpstr>The compressive neuropaties</vt:lpstr>
      <vt:lpstr>The compressive neuropaties</vt:lpstr>
      <vt:lpstr>Презентация PowerPoint</vt:lpstr>
      <vt:lpstr>Презентация PowerPoint</vt:lpstr>
      <vt:lpstr>Презентация PowerPoint</vt:lpstr>
      <vt:lpstr>The compressive neuropaties</vt:lpstr>
      <vt:lpstr>Cubital tunnel syndrom</vt:lpstr>
      <vt:lpstr>Cubital tunnel syndrom</vt:lpstr>
      <vt:lpstr>Guyon tunnel sy</vt:lpstr>
      <vt:lpstr>Common peroneal nerve compression sy </vt:lpstr>
      <vt:lpstr>Morton neuroma</vt:lpstr>
      <vt:lpstr>Meralgia paresthetica</vt:lpstr>
      <vt:lpstr>Thoracic outlet sy</vt:lpstr>
      <vt:lpstr>Thoracic outlet sy</vt:lpstr>
      <vt:lpstr>Polineuropathy</vt:lpstr>
      <vt:lpstr>Polineuropathy in diabetes</vt:lpstr>
      <vt:lpstr>Neuropathy in hypothyreosis</vt:lpstr>
      <vt:lpstr>Neuropathy in hypothyreosis</vt:lpstr>
      <vt:lpstr>Neuropathy in hypothyreosis</vt:lpstr>
      <vt:lpstr>Paraneoplastic sy</vt:lpstr>
      <vt:lpstr>Paraneoplastic sy</vt:lpstr>
      <vt:lpstr>Mononeuritis multiplex</vt:lpstr>
      <vt:lpstr>Tumor and tumor like leasons of periferal nerves and muscles </vt:lpstr>
      <vt:lpstr>Amiloidosis</vt:lpstr>
      <vt:lpstr>Trauma of the periferal nerve and/or muscle</vt:lpstr>
      <vt:lpstr>Torsion of the periferal nerves</vt:lpstr>
      <vt:lpstr>The new area of application</vt:lpstr>
      <vt:lpstr>The new area of application this type of ultrasonography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Basical principles of periferal nerves and muscles ultrasound</dc:title>
  <dc:creator>Olivera Jovanikic</dc:creator>
  <cp:lastModifiedBy>Olivera Jovanikic</cp:lastModifiedBy>
  <cp:revision>111</cp:revision>
  <dcterms:created xsi:type="dcterms:W3CDTF">2021-10-01T20:46:21Z</dcterms:created>
  <dcterms:modified xsi:type="dcterms:W3CDTF">2021-10-12T09:03:22Z</dcterms:modified>
</cp:coreProperties>
</file>